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8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g>
</file>

<file path=ppt/media/image10.wmf>
</file>

<file path=ppt/media/image2.gif>
</file>

<file path=ppt/media/image3.png>
</file>

<file path=ppt/media/image4.png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113838-B020-4B12-849B-0EDBB4DD9E25}" type="datetimeFigureOut">
              <a:rPr lang="pt-BR" smtClean="0"/>
              <a:t>13/08/2017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3A74AD-4992-4262-9534-813E3BE290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546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B039E-5DE1-4B93-A337-8DFC38A3E298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0703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16BED-B0EC-4179-A1C1-E0EC478EDD1D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3915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2EE225-79CB-4D20-94D9-61218B6F0808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934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31516-C2CB-4AAF-BA36-160FE016D687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1423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6B41B-88A4-4A5C-9E8E-AFC85CCC728A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83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25E90-E936-46CE-B3C0-A57B1F47BFC2}" type="datetime1">
              <a:rPr lang="pt-BR" smtClean="0"/>
              <a:t>13/08/2017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06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25F9D-280F-4D72-AD94-DF82F23064F3}" type="datetime1">
              <a:rPr lang="pt-BR" smtClean="0"/>
              <a:t>13/08/2017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899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90D2ED-B0C3-451F-B793-0328DAC7D594}" type="datetime1">
              <a:rPr lang="pt-BR" smtClean="0"/>
              <a:t>13/08/2017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24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C60827-1F90-4F4F-B1A2-61C76B91C012}" type="datetime1">
              <a:rPr lang="pt-BR" smtClean="0"/>
              <a:t>13/08/2017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7625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F844C-0B58-4CE6-905F-641E86A6EC98}" type="datetime1">
              <a:rPr lang="pt-BR" smtClean="0"/>
              <a:t>13/08/2017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9657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D6BE5-6407-41A8-BA45-B2FBCF988AB1}" type="datetime1">
              <a:rPr lang="pt-BR" smtClean="0"/>
              <a:t>13/08/2017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6217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A1EC175-714C-4EE3-8EAA-3C844E5AB1F3}" type="datetime1">
              <a:rPr lang="pt-BR" smtClean="0"/>
              <a:t>13/08/2017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Treinamento ALBPM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8A7A4-6535-4FF1-ADB1-66E0F94A009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1275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porto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w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0.w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0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930400" y="1124530"/>
            <a:ext cx="9144000" cy="2387600"/>
          </a:xfrm>
        </p:spPr>
        <p:txBody>
          <a:bodyPr/>
          <a:lstStyle/>
          <a:p>
            <a:r>
              <a:rPr lang="pt-BR" dirty="0"/>
              <a:t>Treinamento ALBPM 6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409482" y="5119141"/>
            <a:ext cx="3332813" cy="1738859"/>
          </a:xfrm>
        </p:spPr>
        <p:txBody>
          <a:bodyPr>
            <a:noAutofit/>
          </a:bodyPr>
          <a:lstStyle/>
          <a:p>
            <a:pPr algn="r"/>
            <a:r>
              <a:rPr lang="pt-BR" sz="2000" dirty="0"/>
              <a:t>Maurício Porto</a:t>
            </a:r>
          </a:p>
          <a:p>
            <a:pPr algn="r"/>
            <a:r>
              <a:rPr lang="pt-BR" sz="2000" dirty="0">
                <a:hlinkClick r:id="rId2"/>
              </a:rPr>
              <a:t>mporto@gmail.com</a:t>
            </a:r>
            <a:r>
              <a:rPr lang="pt-BR" sz="2000" dirty="0"/>
              <a:t/>
            </a:r>
            <a:br>
              <a:rPr lang="pt-BR" sz="2000" dirty="0"/>
            </a:br>
            <a:endParaRPr lang="pt-BR" sz="2000" dirty="0"/>
          </a:p>
          <a:p>
            <a:pPr algn="r"/>
            <a:r>
              <a:rPr lang="pt-BR" sz="2000" dirty="0"/>
              <a:t>Agosto, 2017</a:t>
            </a:r>
          </a:p>
        </p:txBody>
      </p:sp>
    </p:spTree>
    <p:extLst>
      <p:ext uri="{BB962C8B-B14F-4D97-AF65-F5344CB8AC3E}">
        <p14:creationId xmlns:p14="http://schemas.microsoft.com/office/powerpoint/2010/main" val="76739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10</a:t>
            </a:fld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9951066"/>
              </p:ext>
            </p:extLst>
          </p:nvPr>
        </p:nvGraphicFramePr>
        <p:xfrm>
          <a:off x="2854959" y="2761494"/>
          <a:ext cx="683237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2 – DISPONIBILIZANDO</a:t>
                      </a:r>
                      <a:r>
                        <a:rPr lang="pt-BR" baseline="0" dirty="0" smtClean="0"/>
                        <a:t> SERVIÇO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/>
                        <a:t>Roles</a:t>
                      </a: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Consumindo o serviço no Java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Participantes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</a:tbl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1584343"/>
              </p:ext>
            </p:extLst>
          </p:nvPr>
        </p:nvGraphicFramePr>
        <p:xfrm>
          <a:off x="8304727" y="3203968"/>
          <a:ext cx="1218458" cy="10280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17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04727" y="3203968"/>
                        <a:ext cx="1218458" cy="10280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644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11</a:t>
            </a:fld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7961130"/>
              </p:ext>
            </p:extLst>
          </p:nvPr>
        </p:nvGraphicFramePr>
        <p:xfrm>
          <a:off x="2854959" y="2761494"/>
          <a:ext cx="683237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3 –</a:t>
                      </a:r>
                      <a:r>
                        <a:rPr lang="pt-BR" baseline="0" dirty="0" smtClean="0"/>
                        <a:t> CONSUMINDO WEBSERVICE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Modulos</a:t>
                      </a:r>
                      <a:endParaRPr lang="pt-BR" dirty="0"/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Componentes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Catalogar WebService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BPM </a:t>
                      </a:r>
                      <a:r>
                        <a:rPr lang="pt-BR" baseline="0" dirty="0" err="1" smtClean="0"/>
                        <a:t>Object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85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Atividade Automática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95243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Codificando a chamada ao serviço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7" name="Objeto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2881627"/>
              </p:ext>
            </p:extLst>
          </p:nvPr>
        </p:nvGraphicFramePr>
        <p:xfrm>
          <a:off x="8251371" y="3767364"/>
          <a:ext cx="1270000" cy="1071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51371" y="3767364"/>
                        <a:ext cx="1270000" cy="1071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8501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5212585"/>
              </p:ext>
            </p:extLst>
          </p:nvPr>
        </p:nvGraphicFramePr>
        <p:xfrm>
          <a:off x="2854959" y="2761494"/>
          <a:ext cx="683237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4 –</a:t>
                      </a:r>
                      <a:r>
                        <a:rPr lang="pt-BR" baseline="0" dirty="0" smtClean="0"/>
                        <a:t> ATIVIDADES HUMANAS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Screenflow</a:t>
                      </a:r>
                      <a:endParaRPr lang="pt-BR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err="1" smtClean="0"/>
                        <a:t>Interactive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Component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Call</a:t>
                      </a:r>
                      <a:endParaRPr lang="pt-BR" baseline="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Construindo a JSP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err="1" smtClean="0"/>
                        <a:t>Taglibs</a:t>
                      </a:r>
                      <a:r>
                        <a:rPr lang="pt-BR" baseline="0" dirty="0" smtClean="0"/>
                        <a:t> do BPM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854028"/>
                  </a:ext>
                </a:extLst>
              </a:tr>
            </a:tbl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7543860"/>
              </p:ext>
            </p:extLst>
          </p:nvPr>
        </p:nvGraphicFramePr>
        <p:xfrm>
          <a:off x="8280400" y="3331935"/>
          <a:ext cx="1228877" cy="10368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8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80400" y="3331935"/>
                        <a:ext cx="1228877" cy="103686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64774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9198468"/>
              </p:ext>
            </p:extLst>
          </p:nvPr>
        </p:nvGraphicFramePr>
        <p:xfrm>
          <a:off x="2854959" y="2761494"/>
          <a:ext cx="683237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5 –</a:t>
                      </a:r>
                      <a:r>
                        <a:rPr lang="pt-BR" baseline="0" dirty="0" smtClean="0"/>
                        <a:t> TESTANDO!!!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Rodando o BPM em ambiente local</a:t>
                      </a:r>
                      <a:endParaRPr lang="pt-BR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Criando a instância do processo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err="1" smtClean="0"/>
                        <a:t>Aqualogic</a:t>
                      </a:r>
                      <a:r>
                        <a:rPr lang="pt-BR" baseline="0" dirty="0" smtClean="0"/>
                        <a:t> BPM </a:t>
                      </a:r>
                      <a:r>
                        <a:rPr lang="pt-BR" baseline="0" dirty="0" err="1" smtClean="0"/>
                        <a:t>Workspace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Abrindo atividade humana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854028"/>
                  </a:ext>
                </a:extLst>
              </a:tr>
            </a:tbl>
          </a:graphicData>
        </a:graphic>
      </p:graphicFrame>
      <p:graphicFrame>
        <p:nvGraphicFramePr>
          <p:cNvPr id="5" name="Objeto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4925685"/>
              </p:ext>
            </p:extLst>
          </p:nvPr>
        </p:nvGraphicFramePr>
        <p:xfrm>
          <a:off x="8280399" y="3331937"/>
          <a:ext cx="1182915" cy="9980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5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80399" y="3331937"/>
                        <a:ext cx="1182915" cy="9980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743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796464"/>
              </p:ext>
            </p:extLst>
          </p:nvPr>
        </p:nvGraphicFramePr>
        <p:xfrm>
          <a:off x="2854959" y="2761494"/>
          <a:ext cx="683237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6 – ROLES PARAMETRICAS e LOGS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Transformando</a:t>
                      </a:r>
                      <a:r>
                        <a:rPr lang="pt-BR" baseline="0" dirty="0" smtClean="0"/>
                        <a:t> uma role em paramétrica</a:t>
                      </a:r>
                      <a:endParaRPr lang="pt-BR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err="1" smtClean="0"/>
                        <a:t>Logging</a:t>
                      </a:r>
                      <a:r>
                        <a:rPr lang="pt-BR" baseline="0" dirty="0" smtClean="0"/>
                        <a:t> de processo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Mapeando valor </a:t>
                      </a:r>
                      <a:r>
                        <a:rPr lang="pt-BR" baseline="0" dirty="0" err="1" smtClean="0"/>
                        <a:t>parametrico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err="1" smtClean="0"/>
                        <a:t>Logviewer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3375939"/>
              </p:ext>
            </p:extLst>
          </p:nvPr>
        </p:nvGraphicFramePr>
        <p:xfrm>
          <a:off x="8294461" y="3317649"/>
          <a:ext cx="1198563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9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94461" y="3317649"/>
                        <a:ext cx="1198563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51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0059261"/>
              </p:ext>
            </p:extLst>
          </p:nvPr>
        </p:nvGraphicFramePr>
        <p:xfrm>
          <a:off x="2854959" y="2761494"/>
          <a:ext cx="683237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7 – SPLIT e NOTIFICATION WAIT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smtClean="0"/>
                        <a:t>Split</a:t>
                      </a:r>
                      <a:endParaRPr lang="pt-BR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err="1" smtClean="0"/>
                        <a:t>Notification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Wait</a:t>
                      </a:r>
                      <a:endParaRPr lang="pt-BR" baseline="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Correlações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Variável “</a:t>
                      </a:r>
                      <a:r>
                        <a:rPr lang="pt-BR" baseline="0" dirty="0" err="1" smtClean="0"/>
                        <a:t>action</a:t>
                      </a:r>
                      <a:r>
                        <a:rPr lang="pt-BR" baseline="0" dirty="0" smtClean="0"/>
                        <a:t>”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564487"/>
              </p:ext>
            </p:extLst>
          </p:nvPr>
        </p:nvGraphicFramePr>
        <p:xfrm>
          <a:off x="8294461" y="3317649"/>
          <a:ext cx="1198563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0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94461" y="3317649"/>
                        <a:ext cx="1198563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8347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9846836"/>
              </p:ext>
            </p:extLst>
          </p:nvPr>
        </p:nvGraphicFramePr>
        <p:xfrm>
          <a:off x="2854959" y="2761494"/>
          <a:ext cx="683237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8 – BANCO</a:t>
                      </a:r>
                      <a:r>
                        <a:rPr lang="pt-BR" baseline="0" dirty="0" smtClean="0"/>
                        <a:t> DE DADOS e AJAX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 smtClean="0"/>
                        <a:t>External</a:t>
                      </a:r>
                      <a:r>
                        <a:rPr lang="pt-BR" dirty="0" smtClean="0"/>
                        <a:t> </a:t>
                      </a:r>
                      <a:r>
                        <a:rPr lang="pt-BR" smtClean="0"/>
                        <a:t>Resources</a:t>
                      </a:r>
                      <a:endParaRPr lang="pt-BR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err="1" smtClean="0"/>
                        <a:t>Notification</a:t>
                      </a:r>
                      <a:r>
                        <a:rPr lang="pt-BR" baseline="0" dirty="0" smtClean="0"/>
                        <a:t> </a:t>
                      </a:r>
                      <a:r>
                        <a:rPr lang="pt-BR" baseline="0" dirty="0" err="1" smtClean="0"/>
                        <a:t>Wait</a:t>
                      </a:r>
                      <a:endParaRPr lang="pt-BR" baseline="0" dirty="0" smtClean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Correlações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Variável “</a:t>
                      </a:r>
                      <a:r>
                        <a:rPr lang="pt-BR" baseline="0" dirty="0" err="1" smtClean="0"/>
                        <a:t>action</a:t>
                      </a:r>
                      <a:r>
                        <a:rPr lang="pt-BR" baseline="0" dirty="0" smtClean="0"/>
                        <a:t>”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6" name="Objeto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3470500"/>
              </p:ext>
            </p:extLst>
          </p:nvPr>
        </p:nvGraphicFramePr>
        <p:xfrm>
          <a:off x="8294461" y="3317649"/>
          <a:ext cx="1198563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94461" y="3317649"/>
                        <a:ext cx="1198563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10123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39838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Agenda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038600" y="1703746"/>
            <a:ext cx="6964180" cy="4109870"/>
          </a:xfrm>
        </p:spPr>
        <p:txBody>
          <a:bodyPr>
            <a:normAutofit/>
          </a:bodyPr>
          <a:lstStyle/>
          <a:p>
            <a:r>
              <a:rPr lang="pt-BR" dirty="0"/>
              <a:t>BPM - Visão Geral</a:t>
            </a:r>
          </a:p>
          <a:p>
            <a:pPr marL="0" indent="0">
              <a:buNone/>
            </a:pPr>
            <a:endParaRPr lang="pt-BR" dirty="0"/>
          </a:p>
          <a:p>
            <a:r>
              <a:rPr lang="pt-BR" dirty="0"/>
              <a:t>Workshop de Modelagem e Implementação</a:t>
            </a:r>
          </a:p>
          <a:p>
            <a:endParaRPr lang="pt-BR" dirty="0"/>
          </a:p>
          <a:p>
            <a:r>
              <a:rPr lang="pt-BR" dirty="0"/>
              <a:t>BPM no Banco Votorantim</a:t>
            </a:r>
          </a:p>
          <a:p>
            <a:endParaRPr lang="pt-BR" dirty="0"/>
          </a:p>
          <a:p>
            <a:r>
              <a:rPr lang="pt-BR" dirty="0"/>
              <a:t>Sustentação dos Processos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981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-13627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Visão Geral – BPM x BPMS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3</a:t>
            </a:fld>
            <a:endParaRPr lang="pt-BR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4038600" y="1703746"/>
            <a:ext cx="4631961" cy="410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32944" y="1703746"/>
            <a:ext cx="8889166" cy="4899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BPM: “</a:t>
            </a:r>
            <a:r>
              <a:rPr lang="pt-BR" i="1" dirty="0"/>
              <a:t>Gestão de Processos de Negócio”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b="1" dirty="0"/>
              <a:t>Conceito</a:t>
            </a:r>
            <a:r>
              <a:rPr lang="pt-BR" dirty="0"/>
              <a:t> que une gestão de </a:t>
            </a:r>
            <a:r>
              <a:rPr lang="pt-BR" b="1" dirty="0"/>
              <a:t>negócios</a:t>
            </a:r>
            <a:r>
              <a:rPr lang="pt-BR" dirty="0"/>
              <a:t> e </a:t>
            </a:r>
            <a:r>
              <a:rPr lang="pt-BR" b="1" dirty="0"/>
              <a:t>tecnologia</a:t>
            </a:r>
            <a:r>
              <a:rPr lang="pt-BR" dirty="0"/>
              <a:t> da informação com foco na otimização dos resultados das organizações por meio da melhoria dos processos de negócio.</a:t>
            </a:r>
          </a:p>
          <a:p>
            <a:pPr marL="0" indent="0">
              <a:buNone/>
            </a:pPr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6853683" y="5687540"/>
            <a:ext cx="51684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chemeClr val="bg1">
                    <a:lumMod val="65000"/>
                  </a:schemeClr>
                </a:solidFill>
              </a:rPr>
              <a:t>https://pt.wikipedia.org/wiki/Gerenciamento_de_processos_de_neg%C3%B3cio</a:t>
            </a:r>
          </a:p>
        </p:txBody>
      </p:sp>
    </p:spTree>
    <p:extLst>
      <p:ext uri="{BB962C8B-B14F-4D97-AF65-F5344CB8AC3E}">
        <p14:creationId xmlns:p14="http://schemas.microsoft.com/office/powerpoint/2010/main" val="802753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Visão Geral – BPM x BPMS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4</a:t>
            </a:fld>
            <a:endParaRPr lang="pt-BR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4038600" y="1703746"/>
            <a:ext cx="4631961" cy="410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https://tecproit.files.wordpress.com/2009/08/processostransversais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8857" y="1198079"/>
            <a:ext cx="7277022" cy="4791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tângulo 7"/>
          <p:cNvSpPr/>
          <p:nvPr/>
        </p:nvSpPr>
        <p:spPr>
          <a:xfrm>
            <a:off x="8379951" y="5961480"/>
            <a:ext cx="17510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400" i="1" dirty="0">
                <a:solidFill>
                  <a:schemeClr val="bg1">
                    <a:lumMod val="65000"/>
                  </a:schemeClr>
                </a:solidFill>
                <a:latin typeface="Lucida Grande"/>
              </a:rPr>
              <a:t>Lambert et al.(2001)</a:t>
            </a:r>
            <a:endParaRPr lang="pt-BR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634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-13627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Visão Geral – BPM x BPMS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5</a:t>
            </a:fld>
            <a:endParaRPr lang="pt-BR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3132944" y="1703746"/>
            <a:ext cx="8574374" cy="4899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/>
              <a:t>BPMS: </a:t>
            </a:r>
            <a:r>
              <a:rPr lang="pt-BR" dirty="0"/>
              <a:t>“</a:t>
            </a:r>
            <a:r>
              <a:rPr lang="pt-BR" i="1" dirty="0"/>
              <a:t>Suíte de Gestão de Processos de Negócio</a:t>
            </a:r>
            <a:r>
              <a:rPr lang="pt-BR" dirty="0"/>
              <a:t>”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Conjunto de </a:t>
            </a:r>
            <a:r>
              <a:rPr lang="pt-BR" b="1" dirty="0"/>
              <a:t>sistemas</a:t>
            </a:r>
            <a:r>
              <a:rPr lang="pt-BR" dirty="0"/>
              <a:t> que automatizam a gestão de processos de negócio (modelagem, execução, controle e monitoração)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2459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 err="1"/>
              <a:t>Aqualogic</a:t>
            </a:r>
            <a:r>
              <a:rPr lang="pt-BR" dirty="0"/>
              <a:t> BPM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6</a:t>
            </a:fld>
            <a:endParaRPr lang="pt-BR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4038600" y="1703746"/>
            <a:ext cx="4631961" cy="410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9" name="Retângulo 8"/>
          <p:cNvSpPr/>
          <p:nvPr/>
        </p:nvSpPr>
        <p:spPr>
          <a:xfrm>
            <a:off x="3176984" y="1488743"/>
            <a:ext cx="860368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800" dirty="0" err="1"/>
              <a:t>Suite</a:t>
            </a:r>
            <a:r>
              <a:rPr lang="pt-BR" sz="2800" dirty="0"/>
              <a:t> completa de produtos para criação, execução e otimização de processos de negócios.</a:t>
            </a:r>
          </a:p>
          <a:p>
            <a:endParaRPr lang="pt-BR" sz="2800" dirty="0"/>
          </a:p>
          <a:p>
            <a:r>
              <a:rPr lang="pt-BR" sz="2800" dirty="0"/>
              <a:t>Promove eficiência, agilidade, redução de custos e qualidade ao estimular a colaboração entre TI e negócios</a:t>
            </a:r>
          </a:p>
        </p:txBody>
      </p:sp>
      <p:sp>
        <p:nvSpPr>
          <p:cNvPr id="10" name="Elipse 9"/>
          <p:cNvSpPr/>
          <p:nvPr/>
        </p:nvSpPr>
        <p:spPr>
          <a:xfrm>
            <a:off x="3176984" y="4685124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1" name="Conector reto 10"/>
          <p:cNvCxnSpPr>
            <a:stCxn id="10" idx="6"/>
            <a:endCxn id="14" idx="2"/>
          </p:cNvCxnSpPr>
          <p:nvPr/>
        </p:nvCxnSpPr>
        <p:spPr>
          <a:xfrm>
            <a:off x="3486473" y="4839869"/>
            <a:ext cx="1134948" cy="462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/>
        </p:nvSpPr>
        <p:spPr>
          <a:xfrm>
            <a:off x="2953259" y="4372428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Jul</a:t>
            </a:r>
            <a:r>
              <a:rPr lang="pt-BR" dirty="0"/>
              <a:t>/07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2582164" y="4958297"/>
            <a:ext cx="14991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Lançamento </a:t>
            </a:r>
          </a:p>
          <a:p>
            <a:r>
              <a:rPr lang="pt-BR" sz="1400" dirty="0" err="1"/>
              <a:t>Aqualogic</a:t>
            </a:r>
            <a:r>
              <a:rPr lang="pt-BR" sz="1400" dirty="0"/>
              <a:t> BPM 6  </a:t>
            </a:r>
          </a:p>
        </p:txBody>
      </p:sp>
      <p:sp>
        <p:nvSpPr>
          <p:cNvPr id="14" name="Elipse 13"/>
          <p:cNvSpPr/>
          <p:nvPr/>
        </p:nvSpPr>
        <p:spPr>
          <a:xfrm>
            <a:off x="4621421" y="4685586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5" name="Conector reto 14"/>
          <p:cNvCxnSpPr>
            <a:stCxn id="14" idx="6"/>
            <a:endCxn id="18" idx="2"/>
          </p:cNvCxnSpPr>
          <p:nvPr/>
        </p:nvCxnSpPr>
        <p:spPr>
          <a:xfrm>
            <a:off x="4930910" y="4840331"/>
            <a:ext cx="1318415" cy="90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CaixaDeTexto 15"/>
          <p:cNvSpPr txBox="1"/>
          <p:nvPr/>
        </p:nvSpPr>
        <p:spPr>
          <a:xfrm>
            <a:off x="4282142" y="4944892"/>
            <a:ext cx="12975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Oracle adquire </a:t>
            </a:r>
          </a:p>
          <a:p>
            <a:pPr algn="ctr"/>
            <a:r>
              <a:rPr lang="pt-BR" sz="1400" dirty="0"/>
              <a:t>a BEA Systems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4406421" y="4380191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Abr</a:t>
            </a:r>
            <a:r>
              <a:rPr lang="pt-BR" dirty="0"/>
              <a:t>/08</a:t>
            </a:r>
          </a:p>
        </p:txBody>
      </p:sp>
      <p:sp>
        <p:nvSpPr>
          <p:cNvPr id="18" name="Elipse 17"/>
          <p:cNvSpPr/>
          <p:nvPr/>
        </p:nvSpPr>
        <p:spPr>
          <a:xfrm>
            <a:off x="6249325" y="4686492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5982318" y="4412232"/>
            <a:ext cx="882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Nov</a:t>
            </a:r>
            <a:r>
              <a:rPr lang="pt-BR" dirty="0"/>
              <a:t>/08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5781558" y="4944892"/>
            <a:ext cx="124502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Lançamento </a:t>
            </a:r>
          </a:p>
          <a:p>
            <a:r>
              <a:rPr lang="pt-BR" sz="1400" dirty="0"/>
              <a:t>Oracle BPM </a:t>
            </a:r>
          </a:p>
          <a:p>
            <a:pPr algn="ctr"/>
            <a:r>
              <a:rPr lang="pt-BR" sz="1400" dirty="0"/>
              <a:t>10gR3 </a:t>
            </a:r>
          </a:p>
        </p:txBody>
      </p:sp>
      <p:cxnSp>
        <p:nvCxnSpPr>
          <p:cNvPr id="21" name="Conector reto 20"/>
          <p:cNvCxnSpPr/>
          <p:nvPr/>
        </p:nvCxnSpPr>
        <p:spPr>
          <a:xfrm>
            <a:off x="6555338" y="4846681"/>
            <a:ext cx="1071937" cy="90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Elipse 21"/>
          <p:cNvSpPr/>
          <p:nvPr/>
        </p:nvSpPr>
        <p:spPr>
          <a:xfrm>
            <a:off x="7630751" y="4698991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CaixaDeTexto 22"/>
          <p:cNvSpPr txBox="1"/>
          <p:nvPr/>
        </p:nvSpPr>
        <p:spPr>
          <a:xfrm>
            <a:off x="7344220" y="4380191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Abr</a:t>
            </a:r>
            <a:r>
              <a:rPr lang="pt-BR" dirty="0"/>
              <a:t>/10</a:t>
            </a:r>
          </a:p>
        </p:txBody>
      </p:sp>
      <p:sp>
        <p:nvSpPr>
          <p:cNvPr id="24" name="CaixaDeTexto 23"/>
          <p:cNvSpPr txBox="1"/>
          <p:nvPr/>
        </p:nvSpPr>
        <p:spPr>
          <a:xfrm>
            <a:off x="7191036" y="4944872"/>
            <a:ext cx="118891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Lançamento </a:t>
            </a:r>
          </a:p>
          <a:p>
            <a:r>
              <a:rPr lang="pt-BR" sz="1400" dirty="0"/>
              <a:t>Oracle BPM </a:t>
            </a:r>
          </a:p>
          <a:p>
            <a:pPr algn="ctr"/>
            <a:r>
              <a:rPr lang="pt-BR" sz="1400" dirty="0"/>
              <a:t>11g </a:t>
            </a:r>
          </a:p>
        </p:txBody>
      </p:sp>
      <p:cxnSp>
        <p:nvCxnSpPr>
          <p:cNvPr id="25" name="Conector reto 24"/>
          <p:cNvCxnSpPr/>
          <p:nvPr/>
        </p:nvCxnSpPr>
        <p:spPr>
          <a:xfrm>
            <a:off x="7936764" y="4848825"/>
            <a:ext cx="1071937" cy="90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9012177" y="4701135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/>
          <p:cNvSpPr txBox="1"/>
          <p:nvPr/>
        </p:nvSpPr>
        <p:spPr>
          <a:xfrm>
            <a:off x="8745433" y="4352848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Jul</a:t>
            </a:r>
            <a:r>
              <a:rPr lang="pt-BR" dirty="0"/>
              <a:t>/12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8388507" y="4962262"/>
            <a:ext cx="155683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Fim Suporte </a:t>
            </a:r>
          </a:p>
          <a:p>
            <a:pPr algn="ctr"/>
            <a:r>
              <a:rPr lang="pt-BR" sz="1400" dirty="0"/>
              <a:t>Premium</a:t>
            </a:r>
          </a:p>
          <a:p>
            <a:pPr algn="ctr"/>
            <a:r>
              <a:rPr lang="pt-BR" sz="1400" dirty="0" err="1"/>
              <a:t>Aqualogic</a:t>
            </a:r>
            <a:r>
              <a:rPr lang="pt-BR" sz="1400" dirty="0"/>
              <a:t> BPM 6.X</a:t>
            </a:r>
          </a:p>
        </p:txBody>
      </p:sp>
      <p:cxnSp>
        <p:nvCxnSpPr>
          <p:cNvPr id="29" name="Conector reto 28"/>
          <p:cNvCxnSpPr/>
          <p:nvPr/>
        </p:nvCxnSpPr>
        <p:spPr>
          <a:xfrm>
            <a:off x="9319198" y="4846812"/>
            <a:ext cx="1071937" cy="906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Elipse 29"/>
          <p:cNvSpPr/>
          <p:nvPr/>
        </p:nvSpPr>
        <p:spPr>
          <a:xfrm>
            <a:off x="10394611" y="4699122"/>
            <a:ext cx="309489" cy="309490"/>
          </a:xfrm>
          <a:prstGeom prst="ellips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CaixaDeTexto 30"/>
          <p:cNvSpPr txBox="1"/>
          <p:nvPr/>
        </p:nvSpPr>
        <p:spPr>
          <a:xfrm>
            <a:off x="10170886" y="4412001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/>
              <a:t>Jun</a:t>
            </a:r>
            <a:r>
              <a:rPr lang="pt-BR" dirty="0"/>
              <a:t>/14</a:t>
            </a:r>
          </a:p>
        </p:txBody>
      </p:sp>
      <p:sp>
        <p:nvSpPr>
          <p:cNvPr id="32" name="CaixaDeTexto 31"/>
          <p:cNvSpPr txBox="1"/>
          <p:nvPr/>
        </p:nvSpPr>
        <p:spPr>
          <a:xfrm>
            <a:off x="9803416" y="4966227"/>
            <a:ext cx="155683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400" dirty="0"/>
              <a:t>Lançamento </a:t>
            </a:r>
          </a:p>
          <a:p>
            <a:pPr algn="ctr"/>
            <a:r>
              <a:rPr lang="pt-BR" sz="1400" dirty="0"/>
              <a:t>Oracle BPM </a:t>
            </a:r>
          </a:p>
          <a:p>
            <a:pPr algn="ctr"/>
            <a:r>
              <a:rPr lang="pt-BR" sz="1400" dirty="0"/>
              <a:t>12C</a:t>
            </a:r>
          </a:p>
          <a:p>
            <a:pPr algn="ctr"/>
            <a:r>
              <a:rPr lang="pt-BR" sz="1400" dirty="0"/>
              <a:t>-----------------</a:t>
            </a:r>
          </a:p>
          <a:p>
            <a:pPr algn="ctr"/>
            <a:r>
              <a:rPr lang="pt-BR" sz="1400" dirty="0"/>
              <a:t>Fim Suporte </a:t>
            </a:r>
          </a:p>
          <a:p>
            <a:pPr algn="ctr"/>
            <a:r>
              <a:rPr lang="pt-BR" sz="1400" dirty="0" err="1"/>
              <a:t>Aqualogic</a:t>
            </a:r>
            <a:r>
              <a:rPr lang="pt-BR" sz="1400" dirty="0"/>
              <a:t> BPM 6.X</a:t>
            </a:r>
          </a:p>
        </p:txBody>
      </p:sp>
    </p:spTree>
    <p:extLst>
      <p:ext uri="{BB962C8B-B14F-4D97-AF65-F5344CB8AC3E}">
        <p14:creationId xmlns:p14="http://schemas.microsoft.com/office/powerpoint/2010/main" val="4111684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 err="1"/>
              <a:t>Aqualogic</a:t>
            </a:r>
            <a:r>
              <a:rPr lang="pt-BR" dirty="0"/>
              <a:t> BPM - Componentes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7</a:t>
            </a:fld>
            <a:endParaRPr lang="pt-BR"/>
          </a:p>
        </p:txBody>
      </p:sp>
      <p:sp>
        <p:nvSpPr>
          <p:cNvPr id="6" name="Espaço Reservado para Conteúdo 2"/>
          <p:cNvSpPr txBox="1">
            <a:spLocks/>
          </p:cNvSpPr>
          <p:nvPr/>
        </p:nvSpPr>
        <p:spPr>
          <a:xfrm>
            <a:off x="4038600" y="1703746"/>
            <a:ext cx="4631961" cy="41098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 2" pitchFamily="18" charset="2"/>
              <a:buChar char="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Wingdings 2" pitchFamily="18" charset="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dirty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33" name="Imagem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099" y="1037706"/>
            <a:ext cx="9264414" cy="544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9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tângulo 27"/>
          <p:cNvSpPr/>
          <p:nvPr/>
        </p:nvSpPr>
        <p:spPr>
          <a:xfrm>
            <a:off x="9645888" y="3805526"/>
            <a:ext cx="2178852" cy="1145259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sz="1400" dirty="0">
                <a:solidFill>
                  <a:schemeClr val="tx1"/>
                </a:solidFill>
              </a:rPr>
              <a:t>&lt;&lt;ASE&gt;&gt;</a:t>
            </a:r>
          </a:p>
        </p:txBody>
      </p:sp>
      <p:sp>
        <p:nvSpPr>
          <p:cNvPr id="29" name="Fluxograma: Disco Magnético 28"/>
          <p:cNvSpPr/>
          <p:nvPr/>
        </p:nvSpPr>
        <p:spPr>
          <a:xfrm>
            <a:off x="9834166" y="3916093"/>
            <a:ext cx="1828800" cy="686984"/>
          </a:xfrm>
          <a:prstGeom prst="flowChartMagneticDisk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Bases de Negócio</a:t>
            </a: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 err="1"/>
              <a:t>Aqualogic</a:t>
            </a:r>
            <a:r>
              <a:rPr lang="pt-BR" dirty="0"/>
              <a:t> BPM - Componentes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8</a:t>
            </a:fld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2763473" y="1512880"/>
            <a:ext cx="1736658" cy="96513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pt-BR" dirty="0">
                <a:solidFill>
                  <a:schemeClr val="tx1"/>
                </a:solidFill>
              </a:rPr>
              <a:t>&lt;</a:t>
            </a:r>
            <a:r>
              <a:rPr lang="pt-BR" dirty="0" err="1">
                <a:solidFill>
                  <a:schemeClr val="tx1"/>
                </a:solidFill>
              </a:rPr>
              <a:t>JBoss</a:t>
            </a:r>
            <a:r>
              <a:rPr lang="pt-BR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8" name="Retângulo 7"/>
          <p:cNvSpPr/>
          <p:nvPr/>
        </p:nvSpPr>
        <p:spPr>
          <a:xfrm>
            <a:off x="4941331" y="2133764"/>
            <a:ext cx="2938101" cy="124206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pt-BR" sz="1600" dirty="0">
                <a:solidFill>
                  <a:schemeClr val="tx1"/>
                </a:solidFill>
              </a:rPr>
              <a:t>&lt;</a:t>
            </a:r>
            <a:r>
              <a:rPr lang="pt-BR" sz="1600" dirty="0" err="1">
                <a:solidFill>
                  <a:schemeClr val="tx1"/>
                </a:solidFill>
              </a:rPr>
              <a:t>Tomcat</a:t>
            </a:r>
            <a:r>
              <a:rPr lang="pt-BR" sz="16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9" name="Retângulo 8"/>
          <p:cNvSpPr/>
          <p:nvPr/>
        </p:nvSpPr>
        <p:spPr>
          <a:xfrm>
            <a:off x="9645888" y="1419400"/>
            <a:ext cx="2178852" cy="223864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sz="1400" dirty="0">
                <a:solidFill>
                  <a:schemeClr val="tx1"/>
                </a:solidFill>
              </a:rPr>
              <a:t>&lt;&lt;SQL Server&gt;&gt;</a:t>
            </a:r>
          </a:p>
        </p:txBody>
      </p:sp>
      <p:sp>
        <p:nvSpPr>
          <p:cNvPr id="10" name="Retângulo 9"/>
          <p:cNvSpPr/>
          <p:nvPr/>
        </p:nvSpPr>
        <p:spPr>
          <a:xfrm>
            <a:off x="4095778" y="4123291"/>
            <a:ext cx="4745567" cy="1749511"/>
          </a:xfrm>
          <a:prstGeom prst="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sz="1400" dirty="0">
                <a:solidFill>
                  <a:schemeClr val="tx1"/>
                </a:solidFill>
              </a:rPr>
              <a:t>&lt;&lt;</a:t>
            </a:r>
            <a:r>
              <a:rPr lang="pt-BR" sz="1400" dirty="0" err="1">
                <a:solidFill>
                  <a:schemeClr val="tx1"/>
                </a:solidFill>
              </a:rPr>
              <a:t>Weblogic</a:t>
            </a:r>
            <a:r>
              <a:rPr lang="pt-BR" sz="1400" dirty="0">
                <a:solidFill>
                  <a:schemeClr val="tx1"/>
                </a:solidFill>
              </a:rPr>
              <a:t> Server&gt;&gt;</a:t>
            </a:r>
          </a:p>
        </p:txBody>
      </p:sp>
      <p:sp>
        <p:nvSpPr>
          <p:cNvPr id="11" name="Fluxograma: Disco Magnético 10"/>
          <p:cNvSpPr/>
          <p:nvPr/>
        </p:nvSpPr>
        <p:spPr>
          <a:xfrm>
            <a:off x="9850166" y="1598633"/>
            <a:ext cx="1828800" cy="485360"/>
          </a:xfrm>
          <a:prstGeom prst="flowChartMagneticDisk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Engine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12" name="Retângulo 11"/>
          <p:cNvSpPr/>
          <p:nvPr/>
        </p:nvSpPr>
        <p:spPr>
          <a:xfrm>
            <a:off x="7912564" y="4237593"/>
            <a:ext cx="809512" cy="48546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sz="1600" dirty="0">
                <a:solidFill>
                  <a:schemeClr val="tx1"/>
                </a:solidFill>
              </a:rPr>
              <a:t>JDBC</a:t>
            </a:r>
          </a:p>
          <a:p>
            <a:pPr algn="r"/>
            <a:r>
              <a:rPr lang="pt-BR" sz="1000" dirty="0" err="1">
                <a:solidFill>
                  <a:schemeClr val="tx1"/>
                </a:solidFill>
              </a:rPr>
              <a:t>DataSource</a:t>
            </a:r>
            <a:endParaRPr lang="pt-BR" sz="1050" dirty="0">
              <a:solidFill>
                <a:schemeClr val="tx1"/>
              </a:solidFill>
            </a:endParaRPr>
          </a:p>
        </p:txBody>
      </p:sp>
      <p:sp>
        <p:nvSpPr>
          <p:cNvPr id="13" name="Fluxograma: Disco Magnético 12"/>
          <p:cNvSpPr/>
          <p:nvPr/>
        </p:nvSpPr>
        <p:spPr>
          <a:xfrm>
            <a:off x="9850166" y="2197825"/>
            <a:ext cx="1828800" cy="472937"/>
          </a:xfrm>
          <a:prstGeom prst="flowChartMagneticDisk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Directory</a:t>
            </a:r>
            <a:endParaRPr lang="pt-BR" dirty="0">
              <a:solidFill>
                <a:schemeClr val="tx1"/>
              </a:solidFill>
            </a:endParaRPr>
          </a:p>
        </p:txBody>
      </p:sp>
      <p:cxnSp>
        <p:nvCxnSpPr>
          <p:cNvPr id="14" name="Conector de Seta Reta 13"/>
          <p:cNvCxnSpPr/>
          <p:nvPr/>
        </p:nvCxnSpPr>
        <p:spPr>
          <a:xfrm flipV="1">
            <a:off x="8722076" y="4402652"/>
            <a:ext cx="1090574" cy="272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ector de Seta Reta 14"/>
          <p:cNvCxnSpPr/>
          <p:nvPr/>
        </p:nvCxnSpPr>
        <p:spPr>
          <a:xfrm>
            <a:off x="9006339" y="2478010"/>
            <a:ext cx="80631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7" name="Imagem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191" y="5221585"/>
            <a:ext cx="768626" cy="694891"/>
          </a:xfrm>
          <a:prstGeom prst="rect">
            <a:avLst/>
          </a:prstGeom>
        </p:spPr>
      </p:pic>
      <p:sp>
        <p:nvSpPr>
          <p:cNvPr id="18" name="Retângulo 17"/>
          <p:cNvSpPr/>
          <p:nvPr/>
        </p:nvSpPr>
        <p:spPr>
          <a:xfrm>
            <a:off x="4095778" y="5870511"/>
            <a:ext cx="4745567" cy="51823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dirty="0">
                <a:solidFill>
                  <a:schemeClr val="tx1"/>
                </a:solidFill>
              </a:rPr>
              <a:t>&lt;&lt;VM *</a:t>
            </a:r>
            <a:r>
              <a:rPr lang="pt-BR" dirty="0" err="1">
                <a:solidFill>
                  <a:schemeClr val="tx1"/>
                </a:solidFill>
              </a:rPr>
              <a:t>nix</a:t>
            </a:r>
            <a:r>
              <a:rPr lang="pt-BR" dirty="0">
                <a:solidFill>
                  <a:schemeClr val="tx1"/>
                </a:solidFill>
              </a:rPr>
              <a:t>&gt;&gt;</a:t>
            </a:r>
          </a:p>
        </p:txBody>
      </p:sp>
      <p:cxnSp>
        <p:nvCxnSpPr>
          <p:cNvPr id="19" name="Conector de Seta Reta 18"/>
          <p:cNvCxnSpPr/>
          <p:nvPr/>
        </p:nvCxnSpPr>
        <p:spPr>
          <a:xfrm>
            <a:off x="3604468" y="5323133"/>
            <a:ext cx="70128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Seta: para a Direita 19"/>
          <p:cNvSpPr/>
          <p:nvPr/>
        </p:nvSpPr>
        <p:spPr>
          <a:xfrm>
            <a:off x="5632671" y="4544111"/>
            <a:ext cx="443467" cy="978532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Seta: para a Direita 20"/>
          <p:cNvSpPr/>
          <p:nvPr/>
        </p:nvSpPr>
        <p:spPr>
          <a:xfrm>
            <a:off x="7496745" y="4471158"/>
            <a:ext cx="263418" cy="821220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Fluxograma: Disco Magnético 21"/>
          <p:cNvSpPr/>
          <p:nvPr/>
        </p:nvSpPr>
        <p:spPr>
          <a:xfrm>
            <a:off x="9834166" y="2802773"/>
            <a:ext cx="1828800" cy="514345"/>
          </a:xfrm>
          <a:prstGeom prst="flowChartMagneticDisk">
            <a:avLst/>
          </a:prstGeom>
          <a:noFill/>
          <a:ln w="285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Datamart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23" name="Retângulo 22"/>
          <p:cNvSpPr/>
          <p:nvPr/>
        </p:nvSpPr>
        <p:spPr>
          <a:xfrm>
            <a:off x="7912564" y="5132610"/>
            <a:ext cx="809511" cy="437658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sz="1600" dirty="0">
                <a:solidFill>
                  <a:schemeClr val="tx1"/>
                </a:solidFill>
              </a:rPr>
              <a:t>JMS</a:t>
            </a:r>
          </a:p>
        </p:txBody>
      </p:sp>
      <p:sp>
        <p:nvSpPr>
          <p:cNvPr id="24" name="Retângulo 23"/>
          <p:cNvSpPr/>
          <p:nvPr/>
        </p:nvSpPr>
        <p:spPr>
          <a:xfrm>
            <a:off x="5065377" y="2551147"/>
            <a:ext cx="2667560" cy="63900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Barramento Corporativo</a:t>
            </a:r>
          </a:p>
          <a:p>
            <a:pPr algn="r"/>
            <a:r>
              <a:rPr lang="pt-BR" sz="1400" dirty="0">
                <a:solidFill>
                  <a:schemeClr val="tx1"/>
                </a:solidFill>
              </a:rPr>
              <a:t>&lt;Axis2&gt;</a:t>
            </a:r>
          </a:p>
        </p:txBody>
      </p:sp>
      <p:sp>
        <p:nvSpPr>
          <p:cNvPr id="25" name="CaixaDeTexto 24"/>
          <p:cNvSpPr txBox="1"/>
          <p:nvPr/>
        </p:nvSpPr>
        <p:spPr>
          <a:xfrm>
            <a:off x="3448639" y="5589410"/>
            <a:ext cx="732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HTTP</a:t>
            </a:r>
          </a:p>
        </p:txBody>
      </p:sp>
      <p:cxnSp>
        <p:nvCxnSpPr>
          <p:cNvPr id="26" name="Conector de Seta Reta 25"/>
          <p:cNvCxnSpPr/>
          <p:nvPr/>
        </p:nvCxnSpPr>
        <p:spPr>
          <a:xfrm flipH="1" flipV="1">
            <a:off x="6991350" y="3190147"/>
            <a:ext cx="16063" cy="125627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CaixaDeTexto 26"/>
          <p:cNvSpPr txBox="1"/>
          <p:nvPr/>
        </p:nvSpPr>
        <p:spPr>
          <a:xfrm rot="5400000">
            <a:off x="6731985" y="3632295"/>
            <a:ext cx="732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SOAP</a:t>
            </a:r>
          </a:p>
        </p:txBody>
      </p:sp>
      <p:cxnSp>
        <p:nvCxnSpPr>
          <p:cNvPr id="30" name="Conector de Seta Reta 29"/>
          <p:cNvCxnSpPr/>
          <p:nvPr/>
        </p:nvCxnSpPr>
        <p:spPr>
          <a:xfrm>
            <a:off x="8976323" y="1937509"/>
            <a:ext cx="845681" cy="780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Conector reto 30"/>
          <p:cNvCxnSpPr/>
          <p:nvPr/>
        </p:nvCxnSpPr>
        <p:spPr>
          <a:xfrm>
            <a:off x="8976323" y="1937509"/>
            <a:ext cx="30016" cy="24651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Conector de Seta Reta 31"/>
          <p:cNvCxnSpPr/>
          <p:nvPr/>
        </p:nvCxnSpPr>
        <p:spPr>
          <a:xfrm>
            <a:off x="7363407" y="3967182"/>
            <a:ext cx="2449243" cy="150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Conector reto 33"/>
          <p:cNvCxnSpPr/>
          <p:nvPr/>
        </p:nvCxnSpPr>
        <p:spPr>
          <a:xfrm>
            <a:off x="7363407" y="3967182"/>
            <a:ext cx="0" cy="47695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CaixaDeTexto 34"/>
          <p:cNvSpPr txBox="1"/>
          <p:nvPr/>
        </p:nvSpPr>
        <p:spPr>
          <a:xfrm>
            <a:off x="7932428" y="3601517"/>
            <a:ext cx="615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jdbc</a:t>
            </a:r>
            <a:endParaRPr lang="pt-BR" dirty="0"/>
          </a:p>
        </p:txBody>
      </p:sp>
      <p:sp>
        <p:nvSpPr>
          <p:cNvPr id="36" name="Retângulo 35"/>
          <p:cNvSpPr/>
          <p:nvPr/>
        </p:nvSpPr>
        <p:spPr>
          <a:xfrm>
            <a:off x="2756538" y="2562834"/>
            <a:ext cx="1736658" cy="412073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pt-BR" dirty="0">
                <a:solidFill>
                  <a:schemeClr val="tx1"/>
                </a:solidFill>
              </a:rPr>
              <a:t>&lt;</a:t>
            </a:r>
            <a:r>
              <a:rPr lang="pt-BR" dirty="0" err="1">
                <a:solidFill>
                  <a:schemeClr val="tx1"/>
                </a:solidFill>
              </a:rPr>
              <a:t>Tomcat</a:t>
            </a:r>
            <a:r>
              <a:rPr lang="pt-BR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37" name="Retângulo 36"/>
          <p:cNvSpPr/>
          <p:nvPr/>
        </p:nvSpPr>
        <p:spPr>
          <a:xfrm>
            <a:off x="3575216" y="1937509"/>
            <a:ext cx="847177" cy="44088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pt-BR" sz="1200" dirty="0">
                <a:solidFill>
                  <a:schemeClr val="tx1"/>
                </a:solidFill>
              </a:rPr>
              <a:t>BPM FWK</a:t>
            </a:r>
          </a:p>
          <a:p>
            <a:pPr algn="r"/>
            <a:r>
              <a:rPr lang="pt-BR" sz="1200" dirty="0">
                <a:solidFill>
                  <a:schemeClr val="tx1"/>
                </a:solidFill>
              </a:rPr>
              <a:t>&lt;</a:t>
            </a:r>
            <a:r>
              <a:rPr lang="pt-BR" sz="1200" dirty="0" err="1">
                <a:solidFill>
                  <a:schemeClr val="tx1"/>
                </a:solidFill>
              </a:rPr>
              <a:t>jar</a:t>
            </a:r>
            <a:r>
              <a:rPr lang="pt-BR" sz="12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38" name="CaixaDeTexto 37"/>
          <p:cNvSpPr txBox="1"/>
          <p:nvPr/>
        </p:nvSpPr>
        <p:spPr>
          <a:xfrm rot="5400000">
            <a:off x="3139808" y="3408455"/>
            <a:ext cx="7320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HTTP</a:t>
            </a:r>
          </a:p>
        </p:txBody>
      </p:sp>
      <p:cxnSp>
        <p:nvCxnSpPr>
          <p:cNvPr id="39" name="Conector de Seta Reta 38"/>
          <p:cNvCxnSpPr/>
          <p:nvPr/>
        </p:nvCxnSpPr>
        <p:spPr>
          <a:xfrm flipV="1">
            <a:off x="3347204" y="2993958"/>
            <a:ext cx="4724" cy="213865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Conector de Seta Reta 39"/>
          <p:cNvCxnSpPr/>
          <p:nvPr/>
        </p:nvCxnSpPr>
        <p:spPr>
          <a:xfrm>
            <a:off x="4654357" y="2153508"/>
            <a:ext cx="18648" cy="227210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ector reto 42"/>
          <p:cNvCxnSpPr>
            <a:endCxn id="37" idx="3"/>
          </p:cNvCxnSpPr>
          <p:nvPr/>
        </p:nvCxnSpPr>
        <p:spPr>
          <a:xfrm flipH="1">
            <a:off x="4422393" y="2153508"/>
            <a:ext cx="250612" cy="444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CaixaDeTexto 43"/>
          <p:cNvSpPr txBox="1"/>
          <p:nvPr/>
        </p:nvSpPr>
        <p:spPr>
          <a:xfrm rot="5400000">
            <a:off x="4495993" y="3641842"/>
            <a:ext cx="532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SOAP</a:t>
            </a:r>
          </a:p>
        </p:txBody>
      </p:sp>
      <p:sp>
        <p:nvSpPr>
          <p:cNvPr id="45" name="Retângulo 44"/>
          <p:cNvSpPr/>
          <p:nvPr/>
        </p:nvSpPr>
        <p:spPr>
          <a:xfrm>
            <a:off x="4311179" y="5021559"/>
            <a:ext cx="1321491" cy="5734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pt-BR" dirty="0" err="1">
                <a:solidFill>
                  <a:schemeClr val="tx1"/>
                </a:solidFill>
              </a:rPr>
              <a:t>Workspace</a:t>
            </a:r>
            <a:endParaRPr lang="pt-BR" dirty="0">
              <a:solidFill>
                <a:schemeClr val="tx1"/>
              </a:solidFill>
            </a:endParaRPr>
          </a:p>
          <a:p>
            <a:pPr algn="r"/>
            <a:r>
              <a:rPr lang="pt-BR" sz="1200" dirty="0">
                <a:solidFill>
                  <a:schemeClr val="tx1"/>
                </a:solidFill>
              </a:rPr>
              <a:t>&lt;</a:t>
            </a:r>
            <a:r>
              <a:rPr lang="pt-BR" sz="1200" dirty="0" err="1">
                <a:solidFill>
                  <a:schemeClr val="tx1"/>
                </a:solidFill>
              </a:rPr>
              <a:t>war</a:t>
            </a:r>
            <a:r>
              <a:rPr lang="pt-BR" sz="12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46" name="Retângulo 45"/>
          <p:cNvSpPr/>
          <p:nvPr/>
        </p:nvSpPr>
        <p:spPr>
          <a:xfrm>
            <a:off x="6189782" y="4449624"/>
            <a:ext cx="1311965" cy="73425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pt-BR" sz="2000" b="1" dirty="0" err="1">
                <a:solidFill>
                  <a:schemeClr val="tx1"/>
                </a:solidFill>
              </a:rPr>
              <a:t>Engine</a:t>
            </a:r>
            <a:endParaRPr lang="pt-BR" b="1" dirty="0">
              <a:solidFill>
                <a:schemeClr val="tx1"/>
              </a:solidFill>
            </a:endParaRPr>
          </a:p>
          <a:p>
            <a:pPr algn="r"/>
            <a:r>
              <a:rPr lang="pt-BR" sz="1400" dirty="0">
                <a:solidFill>
                  <a:schemeClr val="tx1"/>
                </a:solidFill>
              </a:rPr>
              <a:t>&lt;</a:t>
            </a:r>
            <a:r>
              <a:rPr lang="pt-BR" sz="1400" dirty="0" err="1">
                <a:solidFill>
                  <a:schemeClr val="tx1"/>
                </a:solidFill>
              </a:rPr>
              <a:t>ear</a:t>
            </a:r>
            <a:r>
              <a:rPr lang="pt-BR" sz="14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57" name="CaixaDeTexto 56"/>
          <p:cNvSpPr txBox="1"/>
          <p:nvPr/>
        </p:nvSpPr>
        <p:spPr>
          <a:xfrm>
            <a:off x="5506736" y="4868507"/>
            <a:ext cx="6224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PAPI</a:t>
            </a:r>
          </a:p>
        </p:txBody>
      </p:sp>
      <p:sp>
        <p:nvSpPr>
          <p:cNvPr id="63" name="Retângulo 62"/>
          <p:cNvSpPr/>
          <p:nvPr/>
        </p:nvSpPr>
        <p:spPr>
          <a:xfrm>
            <a:off x="4311181" y="4449997"/>
            <a:ext cx="1321489" cy="573411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PAPI-WS</a:t>
            </a:r>
          </a:p>
          <a:p>
            <a:pPr algn="r"/>
            <a:r>
              <a:rPr lang="pt-BR" sz="1200" dirty="0">
                <a:solidFill>
                  <a:schemeClr val="tx1"/>
                </a:solidFill>
              </a:rPr>
              <a:t>&lt;</a:t>
            </a:r>
            <a:r>
              <a:rPr lang="pt-BR" sz="1200" dirty="0" err="1">
                <a:solidFill>
                  <a:schemeClr val="tx1"/>
                </a:solidFill>
              </a:rPr>
              <a:t>war</a:t>
            </a:r>
            <a:r>
              <a:rPr lang="pt-BR" sz="1200" dirty="0">
                <a:solidFill>
                  <a:schemeClr val="tx1"/>
                </a:solidFill>
              </a:rPr>
              <a:t>&gt;</a:t>
            </a:r>
          </a:p>
        </p:txBody>
      </p:sp>
      <p:sp>
        <p:nvSpPr>
          <p:cNvPr id="66" name="Elipse 65"/>
          <p:cNvSpPr/>
          <p:nvPr/>
        </p:nvSpPr>
        <p:spPr>
          <a:xfrm>
            <a:off x="6095724" y="4950785"/>
            <a:ext cx="146592" cy="1411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6" name="Conector de Seta Reta 75"/>
          <p:cNvCxnSpPr/>
          <p:nvPr/>
        </p:nvCxnSpPr>
        <p:spPr>
          <a:xfrm flipV="1">
            <a:off x="4500131" y="1816104"/>
            <a:ext cx="5321873" cy="1701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0" name="Conector de Seta Reta 89"/>
          <p:cNvCxnSpPr/>
          <p:nvPr/>
        </p:nvCxnSpPr>
        <p:spPr>
          <a:xfrm flipV="1">
            <a:off x="9421952" y="2364038"/>
            <a:ext cx="390698" cy="346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3" name="Elipse 92"/>
          <p:cNvSpPr/>
          <p:nvPr/>
        </p:nvSpPr>
        <p:spPr>
          <a:xfrm>
            <a:off x="6337085" y="4047483"/>
            <a:ext cx="146592" cy="14118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6" name="Conector reto 95"/>
          <p:cNvCxnSpPr>
            <a:endCxn id="93" idx="4"/>
          </p:cNvCxnSpPr>
          <p:nvPr/>
        </p:nvCxnSpPr>
        <p:spPr>
          <a:xfrm flipV="1">
            <a:off x="6403601" y="4188668"/>
            <a:ext cx="6780" cy="270513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0" name="CaixaDeTexto 99"/>
          <p:cNvSpPr txBox="1"/>
          <p:nvPr/>
        </p:nvSpPr>
        <p:spPr>
          <a:xfrm>
            <a:off x="6155405" y="3825237"/>
            <a:ext cx="5328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dirty="0"/>
              <a:t>SOAP</a:t>
            </a:r>
          </a:p>
        </p:txBody>
      </p:sp>
      <p:cxnSp>
        <p:nvCxnSpPr>
          <p:cNvPr id="103" name="Conector reto 102"/>
          <p:cNvCxnSpPr/>
          <p:nvPr/>
        </p:nvCxnSpPr>
        <p:spPr>
          <a:xfrm flipV="1">
            <a:off x="9421952" y="1816104"/>
            <a:ext cx="0" cy="547934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206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45127" y="-20123"/>
            <a:ext cx="10515600" cy="1325562"/>
          </a:xfrm>
        </p:spPr>
        <p:txBody>
          <a:bodyPr/>
          <a:lstStyle/>
          <a:p>
            <a:pPr algn="r"/>
            <a:r>
              <a:rPr lang="pt-BR" dirty="0"/>
              <a:t>Workshop Modelagem</a:t>
            </a: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Treinamento ALBPM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8A7A4-6535-4FF1-ADB1-66E0F94A0094}" type="slidenum">
              <a:rPr lang="pt-BR" smtClean="0"/>
              <a:t>9</a:t>
            </a:fld>
            <a:endParaRPr lang="pt-BR"/>
          </a:p>
        </p:txBody>
      </p:sp>
      <p:graphicFrame>
        <p:nvGraphicFramePr>
          <p:cNvPr id="3" name="Tabe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1751262"/>
              </p:ext>
            </p:extLst>
          </p:nvPr>
        </p:nvGraphicFramePr>
        <p:xfrm>
          <a:off x="2854959" y="2761494"/>
          <a:ext cx="6832379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2119">
                  <a:extLst>
                    <a:ext uri="{9D8B030D-6E8A-4147-A177-3AD203B41FA5}">
                      <a16:colId xmlns:a16="http://schemas.microsoft.com/office/drawing/2014/main" xmlns="" val="1729866966"/>
                    </a:ext>
                  </a:extLst>
                </a:gridCol>
                <a:gridCol w="1590260">
                  <a:extLst>
                    <a:ext uri="{9D8B030D-6E8A-4147-A177-3AD203B41FA5}">
                      <a16:colId xmlns:a16="http://schemas.microsoft.com/office/drawing/2014/main" xmlns="" val="3486253192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pt-BR" dirty="0"/>
                        <a:t>CAPITULO </a:t>
                      </a:r>
                      <a:r>
                        <a:rPr lang="pt-BR" dirty="0" smtClean="0"/>
                        <a:t>1 - INICIO</a:t>
                      </a:r>
                      <a:endParaRPr lang="pt-BR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4376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 smtClean="0"/>
                        <a:t>Criando um</a:t>
                      </a:r>
                      <a:r>
                        <a:rPr lang="pt-BR" baseline="0" dirty="0" smtClean="0"/>
                        <a:t> projeto / processo</a:t>
                      </a:r>
                    </a:p>
                  </a:txBody>
                  <a:tcPr/>
                </a:tc>
                <a:tc rowSpan="6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701157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Estrutura de um projeto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223367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baseline="0" dirty="0" smtClean="0"/>
                        <a:t>Variáveis de instância</a:t>
                      </a:r>
                      <a:endParaRPr lang="pt-BR" baseline="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617761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Mapeamento de parâmetros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885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Expondo o inicio como WebService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995243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aseline="0" dirty="0" smtClean="0"/>
                        <a:t>Obtendo o WSDL do serviço exposto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pt-BR" dirty="0"/>
                    </a:p>
                  </a:txBody>
                  <a:tcPr anchor="ctr"/>
                </a:tc>
              </a:tr>
            </a:tbl>
          </a:graphicData>
        </a:graphic>
      </p:graphicFrame>
      <p:graphicFrame>
        <p:nvGraphicFramePr>
          <p:cNvPr id="8" name="Objeto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2446144"/>
              </p:ext>
            </p:extLst>
          </p:nvPr>
        </p:nvGraphicFramePr>
        <p:xfrm>
          <a:off x="8200060" y="3613637"/>
          <a:ext cx="1401624" cy="11826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1" name="Acrobat Document" showAsIcon="1" r:id="rId3" imgW="914400" imgH="771480" progId="AcroExch.Document.11">
                  <p:embed/>
                </p:oleObj>
              </mc:Choice>
              <mc:Fallback>
                <p:oleObj name="Acrobat Document" showAsIcon="1" r:id="rId3" imgW="914400" imgH="771480" progId="AcroExch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200060" y="3613637"/>
                        <a:ext cx="1401624" cy="11826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6891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Vermelho Laranja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TM02900743[[fn=Orgânico]]</Template>
  <TotalTime>3381</TotalTime>
  <Words>466</Words>
  <Application>Microsoft Office PowerPoint</Application>
  <PresentationFormat>Personalizar</PresentationFormat>
  <Paragraphs>166</Paragraphs>
  <Slides>16</Slides>
  <Notes>0</Notes>
  <HiddenSlides>0</HiddenSlides>
  <MMClips>0</MMClips>
  <ScaleCrop>false</ScaleCrop>
  <HeadingPairs>
    <vt:vector size="6" baseType="variant">
      <vt:variant>
        <vt:lpstr>Tema</vt:lpstr>
      </vt:variant>
      <vt:variant>
        <vt:i4>1</vt:i4>
      </vt:variant>
      <vt:variant>
        <vt:lpstr>Servidores OLE incorporados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18" baseType="lpstr">
      <vt:lpstr>HDOfficeLightV0</vt:lpstr>
      <vt:lpstr>Acrobat Document</vt:lpstr>
      <vt:lpstr>Treinamento ALBPM 6</vt:lpstr>
      <vt:lpstr>Agenda</vt:lpstr>
      <vt:lpstr>Visão Geral – BPM x BPMS</vt:lpstr>
      <vt:lpstr>Visão Geral – BPM x BPMS</vt:lpstr>
      <vt:lpstr>Visão Geral – BPM x BPMS</vt:lpstr>
      <vt:lpstr>Aqualogic BPM</vt:lpstr>
      <vt:lpstr>Aqualogic BPM - Componentes</vt:lpstr>
      <vt:lpstr>Aqualogic BPM - Componentes</vt:lpstr>
      <vt:lpstr>Workshop Modelagem</vt:lpstr>
      <vt:lpstr>Workshop Modelagem</vt:lpstr>
      <vt:lpstr>Workshop Modelagem</vt:lpstr>
      <vt:lpstr>Workshop Modelagem</vt:lpstr>
      <vt:lpstr>Workshop Modelagem</vt:lpstr>
      <vt:lpstr>Workshop Modelagem</vt:lpstr>
      <vt:lpstr>Workshop Modelagem</vt:lpstr>
      <vt:lpstr>Workshop Modelagem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Mauricio da Silva Porto</dc:creator>
  <cp:lastModifiedBy>padrao</cp:lastModifiedBy>
  <cp:revision>149</cp:revision>
  <dcterms:created xsi:type="dcterms:W3CDTF">2017-07-06T14:00:13Z</dcterms:created>
  <dcterms:modified xsi:type="dcterms:W3CDTF">2017-08-13T21:05:18Z</dcterms:modified>
</cp:coreProperties>
</file>